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71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295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745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46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704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545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94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51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21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518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67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51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16-Jul-15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national_rel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76201"/>
            <a:ext cx="6777318" cy="60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F0"/>
                </a:solidFill>
                <a:latin typeface="Bookman Old Style" pitchFamily="18" charset="0"/>
              </a:rPr>
              <a:t>History and Social Science</a:t>
            </a:r>
            <a:endParaRPr lang="en-US" sz="3600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763000" cy="60960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solidFill>
                  <a:schemeClr val="tx1"/>
                </a:solidFill>
                <a:latin typeface="Constantia" pitchFamily="18" charset="0"/>
              </a:rPr>
              <a:t>Introduction</a:t>
            </a:r>
            <a:endParaRPr lang="en-US" sz="2800" b="1" u="sng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effectLst/>
              </a:rPr>
              <a:t>Any discipline of the human knowledge could not able to develop in remoteness and isolation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800" dirty="0">
                <a:solidFill>
                  <a:schemeClr val="tx1"/>
                </a:solidFill>
                <a:effectLst/>
              </a:rPr>
              <a:t>Since twentieth century Homogenous nature of subject is replaced with heterogeneous 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nature.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Nature of social science is inter-disciplinary approach and a </a:t>
            </a:r>
            <a:r>
              <a:rPr lang="en-US" sz="2800" dirty="0" err="1" smtClean="0">
                <a:solidFill>
                  <a:schemeClr val="tx1"/>
                </a:solidFill>
                <a:effectLst/>
              </a:rPr>
              <a:t>collobaration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 among social science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Marc Bloch- </a:t>
            </a:r>
            <a:r>
              <a:rPr lang="en-US" sz="2800" i="1" u="sng" dirty="0" smtClean="0">
                <a:solidFill>
                  <a:schemeClr val="tx1"/>
                </a:solidFill>
                <a:effectLst/>
              </a:rPr>
              <a:t>history is the basis of all knowledge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Edward Thompson- </a:t>
            </a:r>
            <a:r>
              <a:rPr lang="en-US" sz="2800" i="1" u="sng" dirty="0" smtClean="0">
                <a:solidFill>
                  <a:schemeClr val="tx1"/>
                </a:solidFill>
                <a:effectLst/>
              </a:rPr>
              <a:t>history is the queen of social science</a:t>
            </a:r>
            <a:endParaRPr lang="en-US" sz="2800" i="1" u="sng" dirty="0">
              <a:solidFill>
                <a:schemeClr val="tx1"/>
              </a:solidFill>
              <a:effectLst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History </a:t>
            </a:r>
            <a:r>
              <a:rPr lang="en-US" sz="2800" dirty="0">
                <a:solidFill>
                  <a:schemeClr val="tx1"/>
                </a:solidFill>
                <a:effectLst/>
              </a:rPr>
              <a:t>being a comprehensive subject has many aspects such as political, constitutional, diplomatic, economic, social, intellectual so on.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6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688490" y="524437"/>
            <a:ext cx="7756263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81000"/>
            <a:ext cx="8686799" cy="6248399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GungsuhChe" pitchFamily="49" charset="-127"/>
                <a:ea typeface="GungsuhChe" pitchFamily="49" charset="-127"/>
              </a:rPr>
              <a:t>History and Political Science</a:t>
            </a:r>
          </a:p>
          <a:p>
            <a:r>
              <a:rPr lang="en-US" dirty="0"/>
              <a:t>Political history demands a great share in the workshop of history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Politics </a:t>
            </a:r>
            <a:r>
              <a:rPr lang="en-US" dirty="0"/>
              <a:t>is instrumental in shaping the constitutional, legal, diplomatic, economic and social problems of a </a:t>
            </a:r>
            <a:r>
              <a:rPr lang="en-US" dirty="0" smtClean="0"/>
              <a:t>country.</a:t>
            </a:r>
          </a:p>
          <a:p>
            <a:endParaRPr lang="en-US" dirty="0" smtClean="0"/>
          </a:p>
          <a:p>
            <a:r>
              <a:rPr lang="en-US" dirty="0" smtClean="0"/>
              <a:t>History helps to </a:t>
            </a:r>
            <a:r>
              <a:rPr lang="en-US" dirty="0" err="1" smtClean="0"/>
              <a:t>to</a:t>
            </a:r>
            <a:r>
              <a:rPr lang="en-US" dirty="0" smtClean="0"/>
              <a:t> understand the main principles of political science such as republic, democracy, nationalism, imperialism and colonialism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English </a:t>
            </a:r>
            <a:r>
              <a:rPr lang="en-US" dirty="0"/>
              <a:t>historians went to the extent of saying that all history is political history. </a:t>
            </a:r>
          </a:p>
          <a:p>
            <a:r>
              <a:rPr lang="en-US" dirty="0" smtClean="0"/>
              <a:t>According </a:t>
            </a:r>
            <a:r>
              <a:rPr lang="en-US" dirty="0"/>
              <a:t>to Prof. Seeley history and political science are inseparably connected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36283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10599" cy="6476999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lvl="0" indent="0">
              <a:buClr>
                <a:srgbClr val="873624"/>
              </a:buClr>
              <a:buNone/>
            </a:pPr>
            <a:r>
              <a:rPr lang="en-US" sz="3900" b="1" dirty="0">
                <a:solidFill>
                  <a:srgbClr val="FF0000"/>
                </a:solidFill>
                <a:latin typeface="GungsuhChe" pitchFamily="49" charset="-127"/>
                <a:ea typeface="GungsuhChe" pitchFamily="49" charset="-127"/>
              </a:rPr>
              <a:t>History and Constitutional Studies</a:t>
            </a:r>
            <a:endParaRPr lang="en-US" sz="3500" dirty="0">
              <a:solidFill>
                <a:srgbClr val="FF0000"/>
              </a:solidFill>
              <a:latin typeface="GungsuhChe" pitchFamily="49" charset="-127"/>
              <a:ea typeface="GungsuhChe" pitchFamily="49" charset="-127"/>
            </a:endParaRPr>
          </a:p>
          <a:p>
            <a:pPr lvl="0">
              <a:buClr>
                <a:srgbClr val="873624"/>
              </a:buClr>
            </a:pPr>
            <a:r>
              <a:rPr lang="en-US" sz="3200" dirty="0">
                <a:solidFill>
                  <a:srgbClr val="7030A0"/>
                </a:solidFill>
              </a:rPr>
              <a:t>Related to politics constitutional studies assist in the understanding </a:t>
            </a:r>
            <a:r>
              <a:rPr lang="en-US" sz="3200" dirty="0" smtClean="0">
                <a:solidFill>
                  <a:srgbClr val="7030A0"/>
                </a:solidFill>
              </a:rPr>
              <a:t>of following items</a:t>
            </a: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>
                <a:solidFill>
                  <a:srgbClr val="7030A0"/>
                </a:solidFill>
              </a:rPr>
              <a:t>the political institutions, </a:t>
            </a:r>
            <a:endParaRPr lang="en-US" sz="3200" dirty="0" smtClean="0">
              <a:solidFill>
                <a:srgbClr val="7030A0"/>
              </a:solidFill>
            </a:endParaRP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 rules</a:t>
            </a:r>
            <a:r>
              <a:rPr lang="en-US" sz="3200" dirty="0">
                <a:solidFill>
                  <a:srgbClr val="7030A0"/>
                </a:solidFill>
              </a:rPr>
              <a:t>, regulations, rights and duties</a:t>
            </a:r>
            <a:r>
              <a:rPr lang="en-US" sz="3200" dirty="0" smtClean="0">
                <a:solidFill>
                  <a:srgbClr val="7030A0"/>
                </a:solidFill>
              </a:rPr>
              <a:t>,</a:t>
            </a: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>
                <a:solidFill>
                  <a:srgbClr val="7030A0"/>
                </a:solidFill>
              </a:rPr>
              <a:t>mode of justice, </a:t>
            </a:r>
            <a:endParaRPr lang="en-US" sz="3200" dirty="0" smtClean="0">
              <a:solidFill>
                <a:srgbClr val="7030A0"/>
              </a:solidFill>
            </a:endParaRP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executive</a:t>
            </a:r>
            <a:r>
              <a:rPr lang="en-US" sz="3200" dirty="0">
                <a:solidFill>
                  <a:srgbClr val="7030A0"/>
                </a:solidFill>
              </a:rPr>
              <a:t>, legislative </a:t>
            </a:r>
            <a:endParaRPr lang="en-US" sz="3200" dirty="0" smtClean="0">
              <a:solidFill>
                <a:srgbClr val="7030A0"/>
              </a:solidFill>
            </a:endParaRP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administrative </a:t>
            </a:r>
            <a:r>
              <a:rPr lang="en-US" sz="3200" dirty="0">
                <a:solidFill>
                  <a:srgbClr val="7030A0"/>
                </a:solidFill>
              </a:rPr>
              <a:t>functions, </a:t>
            </a:r>
            <a:endParaRPr lang="en-US" sz="3200" dirty="0" smtClean="0">
              <a:solidFill>
                <a:srgbClr val="7030A0"/>
              </a:solidFill>
            </a:endParaRPr>
          </a:p>
          <a:p>
            <a:pPr lvl="0">
              <a:buClr>
                <a:srgbClr val="873624"/>
              </a:buClr>
            </a:pPr>
            <a:r>
              <a:rPr lang="en-US" sz="3200" dirty="0" smtClean="0">
                <a:solidFill>
                  <a:srgbClr val="7030A0"/>
                </a:solidFill>
              </a:rPr>
              <a:t>nature </a:t>
            </a:r>
            <a:r>
              <a:rPr lang="en-US" sz="3200" dirty="0">
                <a:solidFill>
                  <a:srgbClr val="7030A0"/>
                </a:solidFill>
              </a:rPr>
              <a:t>of bureaucracy are all defined under constitutional history.</a:t>
            </a:r>
          </a:p>
          <a:p>
            <a:pPr lvl="0">
              <a:buClr>
                <a:srgbClr val="873624"/>
              </a:buClr>
            </a:pPr>
            <a:r>
              <a:rPr lang="en-US" sz="3200" dirty="0">
                <a:solidFill>
                  <a:srgbClr val="7030A0"/>
                </a:solidFill>
              </a:rPr>
              <a:t>Ex. </a:t>
            </a:r>
            <a:r>
              <a:rPr lang="en-US" sz="3200" dirty="0" err="1">
                <a:solidFill>
                  <a:srgbClr val="7030A0"/>
                </a:solidFill>
              </a:rPr>
              <a:t>Holdsworth’s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i="1" dirty="0">
                <a:solidFill>
                  <a:srgbClr val="7030A0"/>
                </a:solidFill>
              </a:rPr>
              <a:t>History of English Law, </a:t>
            </a:r>
            <a:r>
              <a:rPr lang="en-US" sz="3200" dirty="0">
                <a:solidFill>
                  <a:srgbClr val="7030A0"/>
                </a:solidFill>
              </a:rPr>
              <a:t>P.V. Kane’s History</a:t>
            </a:r>
            <a:r>
              <a:rPr lang="en-US" sz="3200" i="1" dirty="0">
                <a:solidFill>
                  <a:srgbClr val="7030A0"/>
                </a:solidFill>
              </a:rPr>
              <a:t> of the </a:t>
            </a:r>
            <a:r>
              <a:rPr lang="en-US" sz="3200" i="1" dirty="0" err="1">
                <a:solidFill>
                  <a:srgbClr val="7030A0"/>
                </a:solidFill>
              </a:rPr>
              <a:t>Dharmasatras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792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688490" y="524437"/>
            <a:ext cx="7756263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86799" cy="6476999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</a:rPr>
              <a:t>History and Diplomatic Studies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It deals with the principles of international principles. Issues such as balance of war, cold war, international peace, disarmament were studied historically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Diplomatic history</a:t>
            </a:r>
            <a:r>
              <a:rPr lang="en-US" dirty="0" smtClean="0">
                <a:solidFill>
                  <a:schemeClr val="bg1"/>
                </a:solidFill>
              </a:rPr>
              <a:t> deals with the history of </a:t>
            </a:r>
            <a:r>
              <a:rPr lang="en-US" dirty="0" smtClean="0">
                <a:solidFill>
                  <a:schemeClr val="bg1"/>
                </a:solidFill>
                <a:hlinkClick r:id="rId2" tooltip="International relations"/>
              </a:rPr>
              <a:t>international relations</a:t>
            </a:r>
            <a:r>
              <a:rPr lang="en-US" dirty="0" smtClean="0">
                <a:solidFill>
                  <a:schemeClr val="bg1"/>
                </a:solidFill>
              </a:rPr>
              <a:t> between states.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Diplomatic history tends to be more concerned with the history of diplomacy whereas international relations deals more with current events and creating a model intended to shed explanatory light on international politics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Ex: Muriel E Chamberlain, </a:t>
            </a:r>
            <a:r>
              <a:rPr lang="en-US" i="1" dirty="0" err="1" smtClean="0">
                <a:solidFill>
                  <a:schemeClr val="bg1"/>
                </a:solidFill>
              </a:rPr>
              <a:t>Pax</a:t>
            </a:r>
            <a:r>
              <a:rPr lang="en-US" i="1" dirty="0" smtClean="0">
                <a:solidFill>
                  <a:schemeClr val="bg1"/>
                </a:solidFill>
              </a:rPr>
              <a:t> Britannica'? British Foreign Policy 1789-1914</a:t>
            </a:r>
            <a:r>
              <a:rPr lang="en-US" dirty="0" smtClean="0">
                <a:solidFill>
                  <a:schemeClr val="bg1"/>
                </a:solidFill>
              </a:rPr>
              <a:t> (1988)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8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688490" y="524437"/>
            <a:ext cx="7756263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"/>
            <a:ext cx="8839199" cy="65531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GungsuhChe" pitchFamily="49" charset="-127"/>
                <a:ea typeface="GungsuhChe" pitchFamily="49" charset="-127"/>
              </a:rPr>
              <a:t>History and Economics</a:t>
            </a:r>
            <a:endParaRPr lang="en-US" sz="3200" dirty="0">
              <a:latin typeface="GungsuhChe" pitchFamily="49" charset="-127"/>
              <a:ea typeface="GungsuhChe" pitchFamily="49" charset="-127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</a:rPr>
              <a:t>There has been new orientation in our historical outlook from the days of the materialistic interpretation of history by Marx. 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Economic Theories - mainspring </a:t>
            </a:r>
            <a:r>
              <a:rPr lang="en-US" sz="2800" dirty="0">
                <a:solidFill>
                  <a:srgbClr val="002060"/>
                </a:solidFill>
              </a:rPr>
              <a:t>of all historical activities whether war or conquest, colonization or </a:t>
            </a:r>
            <a:r>
              <a:rPr lang="en-US" sz="2800" dirty="0" smtClean="0">
                <a:solidFill>
                  <a:srgbClr val="002060"/>
                </a:solidFill>
              </a:rPr>
              <a:t>imperialism</a:t>
            </a:r>
            <a:r>
              <a:rPr lang="en-US" sz="2800" dirty="0">
                <a:solidFill>
                  <a:srgbClr val="002060"/>
                </a:solidFill>
              </a:rPr>
              <a:t>, originated because of economic motives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Economics influences history and historical knowledge helps us to understand economic principles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Indian historians such as </a:t>
            </a:r>
            <a:r>
              <a:rPr lang="en-US" sz="2800" dirty="0" err="1">
                <a:solidFill>
                  <a:srgbClr val="002060"/>
                </a:solidFill>
              </a:rPr>
              <a:t>Hiren</a:t>
            </a:r>
            <a:r>
              <a:rPr lang="en-US" sz="2800" dirty="0">
                <a:solidFill>
                  <a:srgbClr val="002060"/>
                </a:solidFill>
              </a:rPr>
              <a:t> Mukherjee, Palme </a:t>
            </a:r>
            <a:r>
              <a:rPr lang="en-US" sz="2800" dirty="0" err="1">
                <a:solidFill>
                  <a:srgbClr val="002060"/>
                </a:solidFill>
              </a:rPr>
              <a:t>Dutt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Kosambi</a:t>
            </a:r>
            <a:r>
              <a:rPr lang="en-US" sz="2800" dirty="0">
                <a:solidFill>
                  <a:srgbClr val="002060"/>
                </a:solidFill>
              </a:rPr>
              <a:t>, Mohammed </a:t>
            </a:r>
            <a:r>
              <a:rPr lang="en-US" sz="2800" dirty="0" err="1">
                <a:solidFill>
                  <a:srgbClr val="002060"/>
                </a:solidFill>
              </a:rPr>
              <a:t>Habib</a:t>
            </a:r>
            <a:r>
              <a:rPr lang="en-US" sz="2800" dirty="0">
                <a:solidFill>
                  <a:srgbClr val="002060"/>
                </a:solidFill>
              </a:rPr>
              <a:t> and others were greatly impressed by Marxism thought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According to D.D. </a:t>
            </a:r>
            <a:r>
              <a:rPr lang="en-US" sz="2800" dirty="0" err="1" smtClean="0">
                <a:solidFill>
                  <a:srgbClr val="002060"/>
                </a:solidFill>
              </a:rPr>
              <a:t>Kosambi</a:t>
            </a:r>
            <a:r>
              <a:rPr lang="en-US" sz="2800" dirty="0" smtClean="0">
                <a:solidFill>
                  <a:srgbClr val="002060"/>
                </a:solidFill>
              </a:rPr>
              <a:t> history is essentially the change of mode of production in successive periods in society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372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304800" y="381000"/>
            <a:ext cx="86868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History and Sociology</a:t>
            </a:r>
            <a:endParaRPr lang="en-US" dirty="0" smtClean="0"/>
          </a:p>
          <a:p>
            <a:pPr algn="just"/>
            <a:r>
              <a:rPr lang="en-US" dirty="0" smtClean="0">
                <a:latin typeface="Centaur" pitchFamily="18" charset="0"/>
              </a:rPr>
              <a:t>Sociology deals with institutions and problems dealing with man and society, customs, manners, habits, food, dress, amusements, family life, folklore, festivals, ceremonies. </a:t>
            </a:r>
          </a:p>
          <a:p>
            <a:pPr algn="just"/>
            <a:r>
              <a:rPr lang="en-US" dirty="0" smtClean="0">
                <a:latin typeface="Centaur" pitchFamily="18" charset="0"/>
              </a:rPr>
              <a:t>Sociology needs history as much as history needs sociology in order to describe social behavioral patterns. </a:t>
            </a:r>
          </a:p>
          <a:p>
            <a:pPr algn="just"/>
            <a:r>
              <a:rPr lang="en-US" dirty="0" smtClean="0">
                <a:latin typeface="Centaur" pitchFamily="18" charset="0"/>
              </a:rPr>
              <a:t>Sociology is helping history to study ‘social factors’ which is a study not of society at rest but constantly in social change and development.</a:t>
            </a:r>
          </a:p>
          <a:p>
            <a:pPr algn="just"/>
            <a:r>
              <a:rPr lang="en-US" dirty="0" smtClean="0">
                <a:latin typeface="Centaur" pitchFamily="18" charset="0"/>
              </a:rPr>
              <a:t>Ex. </a:t>
            </a:r>
            <a:r>
              <a:rPr lang="en-US" dirty="0" err="1" smtClean="0">
                <a:latin typeface="Centaur" pitchFamily="18" charset="0"/>
              </a:rPr>
              <a:t>Travelyan’s</a:t>
            </a:r>
            <a:r>
              <a:rPr lang="en-US" dirty="0" smtClean="0">
                <a:latin typeface="Centaur" pitchFamily="18" charset="0"/>
              </a:rPr>
              <a:t> </a:t>
            </a:r>
            <a:r>
              <a:rPr lang="en-US" i="1" dirty="0" smtClean="0">
                <a:latin typeface="Centaur" pitchFamily="18" charset="0"/>
              </a:rPr>
              <a:t>Social History of England.</a:t>
            </a:r>
            <a:endParaRPr lang="en-US" dirty="0" smtClean="0">
              <a:latin typeface="Centaur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aur" pitchFamily="18" charset="0"/>
              </a:rPr>
              <a:t>History and Geography</a:t>
            </a:r>
            <a:endParaRPr lang="en-US" dirty="0" smtClean="0">
              <a:solidFill>
                <a:schemeClr val="accent6">
                  <a:lumMod val="50000"/>
                </a:schemeClr>
              </a:solidFill>
              <a:latin typeface="Centaur" pitchFamily="18" charset="0"/>
            </a:endParaRP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History and Geography bear a close relationship to each other. 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Time and space factors give history its correct perspectives. 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Aristotle and Montesquieu have emphasized the influence of climate on man.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 Climatology has played a vital role in the formation of national character, and influenced human endeavors and achievements.  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Ex: </a:t>
            </a:r>
            <a:r>
              <a:rPr lang="en-US" dirty="0" err="1" smtClean="0">
                <a:solidFill>
                  <a:srgbClr val="7030A0"/>
                </a:solidFill>
                <a:latin typeface="Centaur" pitchFamily="18" charset="0"/>
              </a:rPr>
              <a:t>Fernand</a:t>
            </a:r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Centaur" pitchFamily="18" charset="0"/>
              </a:rPr>
              <a:t>Braudel</a:t>
            </a:r>
            <a:r>
              <a:rPr lang="en-US" dirty="0" smtClean="0">
                <a:solidFill>
                  <a:srgbClr val="7030A0"/>
                </a:solidFill>
                <a:latin typeface="Centaur" pitchFamily="18" charset="0"/>
              </a:rPr>
              <a:t>, </a:t>
            </a:r>
            <a:r>
              <a:rPr lang="fr-FR" i="1" dirty="0" smtClean="0">
                <a:latin typeface="Centaur" pitchFamily="18" charset="0"/>
              </a:rPr>
              <a:t>La Méditerranée et le Monde Méditerranéen à l'Epoque de Philippe II</a:t>
            </a:r>
            <a:r>
              <a:rPr lang="fr-FR" dirty="0" smtClean="0">
                <a:latin typeface="Centaur" pitchFamily="18" charset="0"/>
              </a:rPr>
              <a:t> (1949) (</a:t>
            </a:r>
            <a:r>
              <a:rPr lang="fr-FR" i="1" dirty="0" smtClean="0">
                <a:latin typeface="Centaur" pitchFamily="18" charset="0"/>
              </a:rPr>
              <a:t>The </a:t>
            </a:r>
            <a:r>
              <a:rPr lang="fr-FR" i="1" dirty="0" err="1" smtClean="0">
                <a:latin typeface="Centaur" pitchFamily="18" charset="0"/>
              </a:rPr>
              <a:t>Mediterranean</a:t>
            </a:r>
            <a:r>
              <a:rPr lang="fr-FR" i="1" dirty="0" smtClean="0">
                <a:latin typeface="Centaur" pitchFamily="18" charset="0"/>
              </a:rPr>
              <a:t> and the </a:t>
            </a:r>
            <a:r>
              <a:rPr lang="fr-FR" i="1" dirty="0" err="1" smtClean="0">
                <a:latin typeface="Centaur" pitchFamily="18" charset="0"/>
              </a:rPr>
              <a:t>Mediterranean</a:t>
            </a:r>
            <a:r>
              <a:rPr lang="fr-FR" i="1" dirty="0" smtClean="0">
                <a:latin typeface="Centaur" pitchFamily="18" charset="0"/>
              </a:rPr>
              <a:t> World in the Age of Philip II</a:t>
            </a:r>
            <a:r>
              <a:rPr lang="fr-FR" dirty="0" smtClean="0">
                <a:latin typeface="Centaur" pitchFamily="18" charset="0"/>
              </a:rPr>
              <a:t>)</a:t>
            </a:r>
            <a:endParaRPr lang="en-US" dirty="0" smtClean="0">
              <a:solidFill>
                <a:srgbClr val="7030A0"/>
              </a:solidFill>
              <a:latin typeface="Centaur" pitchFamily="18" charset="0"/>
            </a:endParaRPr>
          </a:p>
          <a:p>
            <a:pPr algn="just"/>
            <a:endParaRPr lang="en-US" dirty="0">
              <a:solidFill>
                <a:srgbClr val="7030A0"/>
              </a:solidFill>
              <a:latin typeface="Centau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686800" cy="6324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History and Literature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History and literature are closely interrelated.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History is the record of life, literature is the reflections of life.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The main theme of both history and literature is man in society.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  <a:latin typeface="Centaur" pitchFamily="18" charset="0"/>
              </a:rPr>
              <a:t>Travelyan</a:t>
            </a: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 considered history as branch of literature.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Historical novels have popularized history and added a new dimension to historical understanding.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Victor Hugo and Tolstoy are eminent historical novelists.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The recent historical novel </a:t>
            </a:r>
            <a:r>
              <a:rPr lang="en-US" sz="2800" i="1" u="sng" dirty="0" smtClean="0">
                <a:solidFill>
                  <a:schemeClr val="tx1"/>
                </a:solidFill>
                <a:latin typeface="Centaur" pitchFamily="18" charset="0"/>
              </a:rPr>
              <a:t>In the city of Gold and Silver </a:t>
            </a: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by </a:t>
            </a:r>
            <a:r>
              <a:rPr lang="en-US" sz="2800" dirty="0" err="1" smtClean="0">
                <a:solidFill>
                  <a:schemeClr val="tx1"/>
                </a:solidFill>
                <a:latin typeface="Centaur" pitchFamily="18" charset="0"/>
              </a:rPr>
              <a:t>Kenize</a:t>
            </a: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entaur" pitchFamily="18" charset="0"/>
              </a:rPr>
              <a:t>Mourad</a:t>
            </a:r>
            <a:r>
              <a:rPr lang="en-US" sz="2800" dirty="0" smtClean="0">
                <a:solidFill>
                  <a:schemeClr val="tx1"/>
                </a:solidFill>
                <a:latin typeface="Centaur" pitchFamily="18" charset="0"/>
              </a:rPr>
              <a:t> have been a very successful attempt in this directions.</a:t>
            </a:r>
            <a:r>
              <a:rPr lang="en-US" sz="2800" i="1" dirty="0" smtClean="0">
                <a:solidFill>
                  <a:schemeClr val="tx1"/>
                </a:solidFill>
                <a:latin typeface="Centaur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Centaur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b="1" dirty="0" smtClean="0"/>
              <a:t>History and Anthropology</a:t>
            </a:r>
            <a:endParaRPr lang="en-US" dirty="0" smtClean="0"/>
          </a:p>
          <a:p>
            <a:r>
              <a:rPr lang="en-US" dirty="0" smtClean="0">
                <a:latin typeface="Centaur" pitchFamily="18" charset="0"/>
              </a:rPr>
              <a:t>Anthropology is the study of human origins, societies and cultures. </a:t>
            </a:r>
          </a:p>
          <a:p>
            <a:r>
              <a:rPr lang="en-US" dirty="0" smtClean="0">
                <a:latin typeface="Centaur" pitchFamily="18" charset="0"/>
              </a:rPr>
              <a:t>Anthropology classified into biological anthropology, cultural anthropology, linguistic anthropology. </a:t>
            </a:r>
            <a:endParaRPr lang="en-US" smtClean="0">
              <a:latin typeface="Centaur" pitchFamily="18" charset="0"/>
            </a:endParaRPr>
          </a:p>
          <a:p>
            <a:r>
              <a:rPr lang="en-US" smtClean="0">
                <a:latin typeface="Centaur" pitchFamily="18" charset="0"/>
              </a:rPr>
              <a:t>These </a:t>
            </a:r>
            <a:r>
              <a:rPr lang="en-US" dirty="0" smtClean="0">
                <a:latin typeface="Centaur" pitchFamily="18" charset="0"/>
              </a:rPr>
              <a:t>studies assist historical research to see the events scientifically. Each branch of these studies widens the scope of understanding history.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754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Oriel</vt:lpstr>
      <vt:lpstr>History and Social Science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and Social Science</dc:title>
  <dc:creator>B</dc:creator>
  <cp:lastModifiedBy>Manikandan S</cp:lastModifiedBy>
  <cp:revision>16</cp:revision>
  <dcterms:created xsi:type="dcterms:W3CDTF">2006-08-16T00:00:00Z</dcterms:created>
  <dcterms:modified xsi:type="dcterms:W3CDTF">2015-07-16T04:40:09Z</dcterms:modified>
</cp:coreProperties>
</file>